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84" r:id="rId3"/>
    <p:sldId id="307" r:id="rId4"/>
    <p:sldId id="285" r:id="rId5"/>
    <p:sldId id="287" r:id="rId6"/>
    <p:sldId id="290" r:id="rId7"/>
    <p:sldId id="303" r:id="rId8"/>
    <p:sldId id="294" r:id="rId9"/>
    <p:sldId id="305" r:id="rId10"/>
    <p:sldId id="298" r:id="rId11"/>
    <p:sldId id="304" r:id="rId12"/>
    <p:sldId id="308" r:id="rId13"/>
    <p:sldId id="306" r:id="rId14"/>
    <p:sldId id="309" r:id="rId15"/>
    <p:sldId id="310" r:id="rId16"/>
  </p:sldIdLst>
  <p:sldSz cx="9144000" cy="5143500" type="screen16x9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orient="horz" pos="686">
          <p15:clr>
            <a:srgbClr val="A4A3A4"/>
          </p15:clr>
        </p15:guide>
        <p15:guide id="3" orient="horz" pos="830">
          <p15:clr>
            <a:srgbClr val="A4A3A4"/>
          </p15:clr>
        </p15:guide>
        <p15:guide id="4" orient="horz" pos="549">
          <p15:clr>
            <a:srgbClr val="A4A3A4"/>
          </p15:clr>
        </p15:guide>
        <p15:guide id="5" orient="horz" pos="2661">
          <p15:clr>
            <a:srgbClr val="A4A3A4"/>
          </p15:clr>
        </p15:guide>
        <p15:guide id="6" orient="horz" pos="244">
          <p15:clr>
            <a:srgbClr val="A4A3A4"/>
          </p15:clr>
        </p15:guide>
        <p15:guide id="7" orient="horz" pos="1889">
          <p15:clr>
            <a:srgbClr val="A4A3A4"/>
          </p15:clr>
        </p15:guide>
        <p15:guide id="8" orient="horz" pos="1253">
          <p15:clr>
            <a:srgbClr val="A4A3A4"/>
          </p15:clr>
        </p15:guide>
        <p15:guide id="9" orient="horz" pos="3091">
          <p15:clr>
            <a:srgbClr val="A4A3A4"/>
          </p15:clr>
        </p15:guide>
        <p15:guide id="10" pos="567">
          <p15:clr>
            <a:srgbClr val="A4A3A4"/>
          </p15:clr>
        </p15:guide>
        <p15:guide id="11" pos="2880">
          <p15:clr>
            <a:srgbClr val="A4A3A4"/>
          </p15:clr>
        </p15:guide>
        <p15:guide id="12" pos="5199">
          <p15:clr>
            <a:srgbClr val="A4A3A4"/>
          </p15:clr>
        </p15:guide>
        <p15:guide id="13" pos="500">
          <p15:clr>
            <a:srgbClr val="A4A3A4"/>
          </p15:clr>
        </p15:guide>
        <p15:guide id="14" pos="5266">
          <p15:clr>
            <a:srgbClr val="A4A3A4"/>
          </p15:clr>
        </p15:guide>
        <p15:guide id="15" pos="2498">
          <p15:clr>
            <a:srgbClr val="A4A3A4"/>
          </p15:clr>
        </p15:guide>
        <p15:guide id="16" orient="horz" pos="2626">
          <p15:clr>
            <a:srgbClr val="A4A3A4"/>
          </p15:clr>
        </p15:guide>
        <p15:guide id="17" orient="horz" pos="12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nnie Wesseling" initials="J.A.M.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FC4B9"/>
    <a:srgbClr val="9B8F83"/>
    <a:srgbClr val="E2DCD5"/>
    <a:srgbClr val="FFFFFF"/>
    <a:srgbClr val="4071BA"/>
    <a:srgbClr val="2039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531517B-2CC5-48DA-A0C0-CC9E670DA9CB}">
  <a:tblStyle styleId="{0531517B-2CC5-48DA-A0C0-CC9E670DA9CB}" styleName="ND Blue">
    <a:wholeTbl>
      <a:tcTxStyle>
        <a:fontRef idx="minor">
          <a:scrgbClr r="0" g="0" b="0"/>
        </a:fontRef>
        <a:srgbClr val="000000"/>
      </a:tcTxStyle>
      <a:tcStyle>
        <a:tcBdr>
          <a:left>
            <a:ln w="6200" cmpd="sng">
              <a:solidFill>
                <a:srgbClr val="000000"/>
              </a:solidFill>
            </a:ln>
          </a:left>
          <a:right>
            <a:ln w="6200" cmpd="sng">
              <a:solidFill>
                <a:srgbClr val="000000"/>
              </a:solidFill>
            </a:ln>
          </a:right>
          <a:top>
            <a:ln w="6200" cmpd="sng">
              <a:solidFill>
                <a:srgbClr val="000000"/>
              </a:solidFill>
            </a:ln>
          </a:top>
          <a:bottom>
            <a:ln w="6200" cmpd="sng">
              <a:solidFill>
                <a:srgbClr val="000000"/>
              </a:solidFill>
            </a:ln>
          </a:bottom>
          <a:insideH>
            <a:ln w="6200" cmpd="sng">
              <a:solidFill>
                <a:srgbClr val="000000"/>
              </a:solidFill>
            </a:ln>
          </a:insideH>
          <a:insideV>
            <a:ln w="6200" cmpd="sng">
              <a:solidFill>
                <a:srgbClr val="000000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rgbClr val="FFFFFF"/>
          </a:solidFill>
        </a:fill>
      </a:tcStyle>
    </a:band1H>
    <a:band2H>
      <a:tcStyle>
        <a:tcBdr/>
        <a:fill>
          <a:solidFill>
            <a:srgbClr val="BFD3EE"/>
          </a:solidFill>
        </a:fill>
      </a:tcStyle>
    </a:band2H>
    <a:band1V>
      <a:tcStyle>
        <a:tcBdr/>
      </a:tcStyle>
    </a:band1V>
    <a:band2V>
      <a:tcStyle>
        <a:tcBdr/>
        <a:fill>
          <a:noFill/>
        </a:fill>
      </a:tcStyle>
    </a:band2V>
    <a:lastCol>
      <a:tcTxStyle/>
      <a:tcStyle>
        <a:tcBdr/>
        <a:fill>
          <a:noFill/>
        </a:fill>
      </a:tcStyle>
    </a:lastCol>
    <a:firstCol>
      <a:tcStyle>
        <a:tcBdr/>
      </a:tcStyle>
    </a:firstCol>
    <a:lastRow>
      <a:tcTxStyle/>
      <a:tcStyle>
        <a:tcBdr/>
        <a:fill>
          <a:noFill/>
        </a:fill>
      </a:tcStyle>
    </a:lastRow>
    <a:firstRow>
      <a:tcTxStyle>
        <a:fontRef idx="minor"/>
        <a:srgbClr val="FFFFFF"/>
      </a:tcTxStyle>
      <a:tcStyle>
        <a:tcBdr>
          <a:bottom>
            <a:ln w="6200" cmpd="sng">
              <a:solidFill>
                <a:srgbClr val="000000"/>
              </a:solidFill>
            </a:ln>
          </a:bottom>
        </a:tcBdr>
        <a:fill>
          <a:solidFill>
            <a:srgbClr val="5284C4"/>
          </a:solidFill>
        </a:fill>
      </a:tcStyle>
    </a:firstRow>
  </a:tblStyle>
  <a:tblStyle styleId="{1531517B-2CC5-48DA-A0C0-CC9E670DA9CB}" styleName="ND Orange">
    <a:wholeTbl>
      <a:tcTxStyle>
        <a:fontRef idx="minor">
          <a:scrgbClr r="0" g="0" b="0"/>
        </a:fontRef>
        <a:srgbClr val="000000"/>
      </a:tcTxStyle>
      <a:tcStyle>
        <a:tcBdr>
          <a:left>
            <a:ln w="6200" cmpd="sng">
              <a:solidFill>
                <a:srgbClr val="000000"/>
              </a:solidFill>
            </a:ln>
          </a:left>
          <a:right>
            <a:ln w="6200" cmpd="sng">
              <a:solidFill>
                <a:srgbClr val="000000"/>
              </a:solidFill>
            </a:ln>
          </a:right>
          <a:top>
            <a:ln w="6200" cmpd="sng">
              <a:solidFill>
                <a:srgbClr val="000000"/>
              </a:solidFill>
            </a:ln>
          </a:top>
          <a:bottom>
            <a:ln w="6200" cmpd="sng">
              <a:solidFill>
                <a:srgbClr val="000000"/>
              </a:solidFill>
            </a:ln>
          </a:bottom>
          <a:insideH>
            <a:ln w="6200" cmpd="sng">
              <a:solidFill>
                <a:srgbClr val="000000"/>
              </a:solidFill>
            </a:ln>
          </a:insideH>
          <a:insideV>
            <a:ln w="6200" cmpd="sng">
              <a:solidFill>
                <a:srgbClr val="000000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rgbClr val="FFFFFF"/>
          </a:solidFill>
        </a:fill>
      </a:tcStyle>
    </a:band1H>
    <a:band2H>
      <a:tcStyle>
        <a:tcBdr/>
        <a:fill>
          <a:solidFill>
            <a:srgbClr val="FDE0B0"/>
          </a:solidFill>
        </a:fill>
      </a:tcStyle>
    </a:band2H>
    <a:band1V>
      <a:tcStyle>
        <a:tcBdr/>
      </a:tcStyle>
    </a:band1V>
    <a:band2V>
      <a:tcStyle>
        <a:tcBdr/>
        <a:fill>
          <a:noFill/>
        </a:fill>
      </a:tcStyle>
    </a:band2V>
    <a:lastCol>
      <a:tcTxStyle/>
      <a:tcStyle>
        <a:tcBdr/>
        <a:fill>
          <a:noFill/>
        </a:fill>
      </a:tcStyle>
    </a:lastCol>
    <a:firstCol>
      <a:tcStyle>
        <a:tcBdr/>
      </a:tcStyle>
    </a:firstCol>
    <a:lastRow>
      <a:tcTxStyle/>
      <a:tcStyle>
        <a:tcBdr/>
        <a:fill>
          <a:noFill/>
        </a:fill>
      </a:tcStyle>
    </a:lastRow>
    <a:firstRow>
      <a:tcTxStyle>
        <a:fontRef idx="minor"/>
        <a:srgbClr val="FFFFFF"/>
      </a:tcTxStyle>
      <a:tcStyle>
        <a:tcBdr>
          <a:bottom>
            <a:ln w="6200" cmpd="sng">
              <a:solidFill>
                <a:srgbClr val="000000"/>
              </a:solidFill>
            </a:ln>
          </a:bottom>
        </a:tcBdr>
        <a:fill>
          <a:solidFill>
            <a:srgbClr val="DE7900"/>
          </a:solidFill>
        </a:fill>
      </a:tcStyle>
    </a:firstRow>
  </a:tblStyle>
  <a:tblStyle styleId="{2531517B-2CC5-48DA-A0C0-CC9E670DA9CB}" styleName="ND Grey">
    <a:wholeTbl>
      <a:tcTxStyle>
        <a:fontRef idx="minor">
          <a:scrgbClr r="0" g="0" b="0"/>
        </a:fontRef>
        <a:srgbClr val="000000"/>
      </a:tcTxStyle>
      <a:tcStyle>
        <a:tcBdr>
          <a:left>
            <a:ln w="6200" cmpd="sng">
              <a:solidFill>
                <a:srgbClr val="000000"/>
              </a:solidFill>
            </a:ln>
          </a:left>
          <a:right>
            <a:ln w="6200" cmpd="sng">
              <a:solidFill>
                <a:srgbClr val="000000"/>
              </a:solidFill>
            </a:ln>
          </a:right>
          <a:top>
            <a:ln w="6200" cmpd="sng">
              <a:solidFill>
                <a:srgbClr val="000000"/>
              </a:solidFill>
            </a:ln>
          </a:top>
          <a:bottom>
            <a:ln w="6200" cmpd="sng">
              <a:solidFill>
                <a:srgbClr val="000000"/>
              </a:solidFill>
            </a:ln>
          </a:bottom>
          <a:insideH>
            <a:ln w="6200" cmpd="sng">
              <a:solidFill>
                <a:srgbClr val="000000"/>
              </a:solidFill>
            </a:ln>
          </a:insideH>
          <a:insideV>
            <a:ln w="6200" cmpd="sng">
              <a:solidFill>
                <a:srgbClr val="000000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rgbClr val="FFFFFF"/>
          </a:solidFill>
        </a:fill>
      </a:tcStyle>
    </a:band1H>
    <a:band2H>
      <a:tcStyle>
        <a:tcBdr/>
        <a:fill>
          <a:solidFill>
            <a:srgbClr val="DFD9D1"/>
          </a:solidFill>
        </a:fill>
      </a:tcStyle>
    </a:band2H>
    <a:band1V>
      <a:tcStyle>
        <a:tcBdr/>
      </a:tcStyle>
    </a:band1V>
    <a:band2V>
      <a:tcStyle>
        <a:tcBdr/>
        <a:fill>
          <a:noFill/>
        </a:fill>
      </a:tcStyle>
    </a:band2V>
    <a:lastCol>
      <a:tcTxStyle/>
      <a:tcStyle>
        <a:tcBdr/>
        <a:fill>
          <a:noFill/>
        </a:fill>
      </a:tcStyle>
    </a:lastCol>
    <a:firstCol>
      <a:tcStyle>
        <a:tcBdr/>
      </a:tcStyle>
    </a:firstCol>
    <a:lastRow>
      <a:tcTxStyle/>
      <a:tcStyle>
        <a:tcBdr/>
        <a:fill>
          <a:noFill/>
        </a:fill>
      </a:tcStyle>
    </a:lastRow>
    <a:firstRow>
      <a:tcTxStyle>
        <a:fontRef idx="minor"/>
        <a:srgbClr val="FFFFFF"/>
      </a:tcTxStyle>
      <a:tcStyle>
        <a:tcBdr>
          <a:bottom>
            <a:ln w="6200" cmpd="sng">
              <a:solidFill>
                <a:srgbClr val="000000"/>
              </a:solidFill>
            </a:ln>
          </a:bottom>
        </a:tcBdr>
        <a:fill>
          <a:solidFill>
            <a:srgbClr val="A19688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3373" autoAdjust="0"/>
  </p:normalViewPr>
  <p:slideViewPr>
    <p:cSldViewPr snapToGrid="0" showGuides="1">
      <p:cViewPr varScale="1">
        <p:scale>
          <a:sx n="132" d="100"/>
          <a:sy n="132" d="100"/>
        </p:scale>
        <p:origin x="1984" y="64"/>
      </p:cViewPr>
      <p:guideLst>
        <p:guide orient="horz" pos="3168"/>
        <p:guide orient="horz" pos="686"/>
        <p:guide orient="horz" pos="830"/>
        <p:guide orient="horz" pos="549"/>
        <p:guide orient="horz" pos="2661"/>
        <p:guide orient="horz" pos="244"/>
        <p:guide orient="horz" pos="1889"/>
        <p:guide orient="horz" pos="1253"/>
        <p:guide orient="horz" pos="3091"/>
        <p:guide pos="567"/>
        <p:guide pos="2880"/>
        <p:guide pos="5199"/>
        <p:guide pos="500"/>
        <p:guide pos="5266"/>
        <p:guide pos="2498"/>
        <p:guide orient="horz" pos="2626"/>
        <p:guide orient="horz" pos="12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-318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4C15E-B15A-4CB2-BC79-D73BDF651B0E}" type="datetimeFigureOut">
              <a:rPr lang="nl-NL" smtClean="0"/>
              <a:pPr/>
              <a:t>21-12-2022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E4993-82BF-4161-A797-C0C9E09877A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96" b="20886"/>
          <a:stretch/>
        </p:blipFill>
        <p:spPr>
          <a:xfrm>
            <a:off x="4894062" y="507561"/>
            <a:ext cx="1416016" cy="30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674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EC0E8-2C81-4581-8F25-7B8EE556C9B3}" type="datetimeFigureOut">
              <a:rPr lang="nl-NL" smtClean="0"/>
              <a:pPr/>
              <a:t>21-12-2022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981075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952090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45A04-A930-45F5-8580-8D4F1D0655A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96" b="20886"/>
          <a:stretch/>
        </p:blipFill>
        <p:spPr>
          <a:xfrm>
            <a:off x="4894062" y="331641"/>
            <a:ext cx="1416016" cy="30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75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0" y="-1706"/>
            <a:ext cx="9144000" cy="29997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pic>
        <p:nvPicPr>
          <p:cNvPr id="21" name="Picture 20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684" y="4677321"/>
            <a:ext cx="3472632" cy="41922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/>
          </p:nvPr>
        </p:nvSpPr>
        <p:spPr>
          <a:xfrm>
            <a:off x="782873" y="3112419"/>
            <a:ext cx="7576903" cy="594066"/>
          </a:xfrm>
        </p:spPr>
        <p:txBody>
          <a:bodyPr anchor="b" anchorCtr="0">
            <a:noAutofit/>
          </a:bodyPr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 userDrawn="1">
            <p:ph type="subTitle" idx="1"/>
          </p:nvPr>
        </p:nvSpPr>
        <p:spPr>
          <a:xfrm>
            <a:off x="782873" y="3683771"/>
            <a:ext cx="7576903" cy="486054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sp>
        <p:nvSpPr>
          <p:cNvPr id="12" name="Tijdelijke aanduiding voor voettekst 4"/>
          <p:cNvSpPr>
            <a:spLocks noGrp="1"/>
          </p:cNvSpPr>
          <p:nvPr userDrawn="1">
            <p:ph type="ftr" sz="quarter" idx="3"/>
          </p:nvPr>
        </p:nvSpPr>
        <p:spPr>
          <a:xfrm>
            <a:off x="5020236" y="4781864"/>
            <a:ext cx="3860161" cy="18466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/>
              <a:t>90002381 P 1562772 / 1</a:t>
            </a:r>
          </a:p>
        </p:txBody>
      </p:sp>
      <p:cxnSp>
        <p:nvCxnSpPr>
          <p:cNvPr id="22" name="Rechte verbindingslijn 8"/>
          <p:cNvCxnSpPr>
            <a:cxnSpLocks noChangeShapeType="1"/>
          </p:cNvCxnSpPr>
          <p:nvPr userDrawn="1"/>
        </p:nvCxnSpPr>
        <p:spPr bwMode="auto">
          <a:xfrm>
            <a:off x="0" y="4617690"/>
            <a:ext cx="9144000" cy="0"/>
          </a:xfrm>
          <a:prstGeom prst="line">
            <a:avLst/>
          </a:prstGeom>
          <a:noFill/>
          <a:ln w="15875" cap="rnd" algn="ctr">
            <a:solidFill>
              <a:schemeClr val="accent1"/>
            </a:solidFill>
            <a:prstDash val="sysDot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05803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873" y="386954"/>
            <a:ext cx="7576903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2873" y="1318381"/>
            <a:ext cx="7576903" cy="29949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E904-C121-477E-B2B0-923493BF220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333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873" y="386954"/>
            <a:ext cx="7576903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82872" y="1318380"/>
            <a:ext cx="3607200" cy="299974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51295" y="1318380"/>
            <a:ext cx="3608481" cy="299974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E904-C121-477E-B2B0-923493BF220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74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4752575" y="1318380"/>
            <a:ext cx="3607200" cy="29997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873" y="386954"/>
            <a:ext cx="7576903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82872" y="1318380"/>
            <a:ext cx="3607200" cy="299974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E904-C121-477E-B2B0-923493BF220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74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873" y="386954"/>
            <a:ext cx="7576903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E904-C121-477E-B2B0-923493BF220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782872" y="1318381"/>
            <a:ext cx="7578000" cy="29997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333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E904-C121-477E-B2B0-923493BF220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1089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E904-C121-477E-B2B0-923493BF220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82873" y="386954"/>
            <a:ext cx="7576903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6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900112" y="1204639"/>
            <a:ext cx="7462611" cy="30861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table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108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873" y="386954"/>
            <a:ext cx="7576903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28D48-2EFC-471C-AB22-43ED20154980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900112" y="1510041"/>
            <a:ext cx="1123200" cy="11232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900112" y="2889890"/>
            <a:ext cx="1123200" cy="11232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13" name="Tijdelijke aanduiding voor tekst 2"/>
          <p:cNvSpPr>
            <a:spLocks noGrp="1"/>
          </p:cNvSpPr>
          <p:nvPr>
            <p:ph type="body" idx="15"/>
          </p:nvPr>
        </p:nvSpPr>
        <p:spPr>
          <a:xfrm>
            <a:off x="2177810" y="2827990"/>
            <a:ext cx="6181965" cy="11772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rtlCol="0" anchor="t" anchorCtr="0">
            <a:noAutofit/>
          </a:bodyPr>
          <a:lstStyle>
            <a:lvl1pPr marL="0" indent="0">
              <a:buNone/>
              <a:tabLst>
                <a:tab pos="265113" algn="l"/>
              </a:tabLst>
              <a:defRPr lang="nl-NL" sz="14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08013" rtl="0" eaLnBrk="1" latinLnBrk="0" hangingPunct="1">
              <a:spcBef>
                <a:spcPts val="0"/>
              </a:spcBef>
              <a:buFont typeface="Arial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2177689" y="1448141"/>
            <a:ext cx="6184393" cy="11772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rtlCol="0" anchor="t" anchorCtr="0">
            <a:noAutofit/>
          </a:bodyPr>
          <a:lstStyle>
            <a:lvl1pPr marL="0" indent="0" algn="l" defTabSz="608013" rtl="0" eaLnBrk="1" latinLnBrk="0" hangingPunct="1">
              <a:spcBef>
                <a:spcPts val="0"/>
              </a:spcBef>
              <a:buFont typeface="Arial" pitchFamily="34" charset="0"/>
              <a:buNone/>
              <a:tabLst>
                <a:tab pos="265113" algn="l"/>
              </a:tabLst>
              <a:defRPr lang="nl-NL" sz="14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684" y="4677321"/>
            <a:ext cx="3472632" cy="419221"/>
          </a:xfrm>
          <a:prstGeom prst="rect">
            <a:avLst/>
          </a:prstGeom>
        </p:spPr>
      </p:pic>
      <p:pic>
        <p:nvPicPr>
          <p:cNvPr id="13" name="Afbeelding 12" descr="spiraal_linksboven.png"/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0"/>
            <a:ext cx="1819656" cy="2116836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82873" y="386954"/>
            <a:ext cx="7576903" cy="8572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873" y="1318381"/>
            <a:ext cx="7576903" cy="2994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476984" y="4778017"/>
            <a:ext cx="403412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DE904-C121-477E-B2B0-923493BF220C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12" name="Rechte verbindingslijn 8"/>
          <p:cNvCxnSpPr>
            <a:cxnSpLocks noChangeShapeType="1"/>
          </p:cNvCxnSpPr>
          <p:nvPr/>
        </p:nvCxnSpPr>
        <p:spPr bwMode="auto">
          <a:xfrm>
            <a:off x="0" y="4617690"/>
            <a:ext cx="9144000" cy="0"/>
          </a:xfrm>
          <a:prstGeom prst="line">
            <a:avLst/>
          </a:prstGeom>
          <a:noFill/>
          <a:ln w="15875" cap="rnd" algn="ctr">
            <a:solidFill>
              <a:schemeClr val="accent1"/>
            </a:solidFill>
            <a:prstDash val="sysDot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7558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7" r:id="rId4"/>
    <p:sldLayoutId id="2147483686" r:id="rId5"/>
    <p:sldLayoutId id="2147483665" r:id="rId6"/>
    <p:sldLayoutId id="2147483671" r:id="rId7"/>
    <p:sldLayoutId id="2147483673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ts val="0"/>
        </a:spcBef>
        <a:buFont typeface="Arial" pitchFamily="34" charset="0"/>
        <a:buChar char="-"/>
        <a:defRPr sz="16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55600" indent="-174625" algn="l" defTabSz="914400" rtl="0" eaLnBrk="1" latinLnBrk="0" hangingPunct="1">
        <a:spcBef>
          <a:spcPct val="20000"/>
        </a:spcBef>
        <a:buFont typeface="Arial" pitchFamily="34" charset="0"/>
        <a:buChar char="*"/>
        <a:defRPr sz="1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38163" indent="-182563" algn="l" defTabSz="914400" rtl="0" eaLnBrk="1" latinLnBrk="0" hangingPunct="1">
        <a:spcBef>
          <a:spcPct val="20000"/>
        </a:spcBef>
        <a:buFont typeface="Arial" pitchFamily="34" charset="0"/>
        <a:buChar char="-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19138" indent="-180975" algn="l" defTabSz="914400" rtl="0" eaLnBrk="1" latinLnBrk="0" hangingPunct="1">
        <a:spcBef>
          <a:spcPct val="20000"/>
        </a:spcBef>
        <a:buFont typeface="Arial" pitchFamily="34" charset="0"/>
        <a:buChar char="-"/>
        <a:defRPr sz="1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893763" indent="-174625" algn="l" defTabSz="914400" rtl="0" eaLnBrk="1" latinLnBrk="0" hangingPunct="1">
        <a:spcBef>
          <a:spcPct val="20000"/>
        </a:spcBef>
        <a:buFont typeface="Arial" pitchFamily="34" charset="0"/>
        <a:buChar char="-"/>
        <a:defRPr sz="1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82872" y="3087343"/>
            <a:ext cx="7576903" cy="594066"/>
          </a:xfrm>
        </p:spPr>
        <p:txBody>
          <a:bodyPr/>
          <a:lstStyle/>
          <a:p>
            <a:pPr algn="ctr"/>
            <a:r>
              <a:rPr lang="nl-NL" dirty="0"/>
              <a:t>Recht en doel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82873" y="3617187"/>
            <a:ext cx="7576903" cy="954813"/>
          </a:xfrm>
        </p:spPr>
        <p:txBody>
          <a:bodyPr/>
          <a:lstStyle/>
          <a:p>
            <a:pPr algn="ctr"/>
            <a:r>
              <a:rPr lang="nl-NL" sz="2000" i="1" dirty="0">
                <a:solidFill>
                  <a:srgbClr val="4071BA"/>
                </a:solidFill>
              </a:rPr>
              <a:t>Hoe het doel van de handeling doorwerkt in de beoordeling van de schadeverdeling</a:t>
            </a:r>
          </a:p>
          <a:p>
            <a:pPr algn="ctr"/>
            <a:r>
              <a:rPr lang="nl-NL" sz="1400" i="1" dirty="0">
                <a:solidFill>
                  <a:srgbClr val="4071BA"/>
                </a:solidFill>
              </a:rPr>
              <a:t>VASR – 14 december 2022, Stijn Franken</a:t>
            </a:r>
          </a:p>
          <a:p>
            <a:pPr algn="ctr"/>
            <a:endParaRPr lang="nl-NL" sz="1800" i="1" dirty="0">
              <a:solidFill>
                <a:srgbClr val="4071B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40775" y="4778375"/>
            <a:ext cx="403225" cy="214313"/>
          </a:xfrm>
        </p:spPr>
        <p:txBody>
          <a:bodyPr/>
          <a:lstStyle/>
          <a:p>
            <a:fld id="{B86DE904-C121-477E-B2B0-923493BF220C}" type="slidenum">
              <a:rPr lang="nl-NL" smtClean="0"/>
              <a:pPr/>
              <a:t>1</a:t>
            </a:fld>
            <a:endParaRPr lang="nl-NL"/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" r="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5606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III. Collectieve gevolgen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b="1" dirty="0"/>
              <a:t>Norm</a:t>
            </a:r>
            <a:r>
              <a:rPr lang="nl-NL" dirty="0"/>
              <a:t> bestaat uit onevenredige verdeling van lasten en lusten</a:t>
            </a:r>
          </a:p>
          <a:p>
            <a:pPr lvl="2"/>
            <a:r>
              <a:rPr lang="nl-NL" dirty="0"/>
              <a:t>Lasten benadeelde (‘opoffering’): </a:t>
            </a:r>
          </a:p>
          <a:p>
            <a:pPr lvl="3"/>
            <a:r>
              <a:rPr lang="nl-NL" dirty="0"/>
              <a:t>art. 6:168 BW (algemeen belang)</a:t>
            </a:r>
          </a:p>
          <a:p>
            <a:pPr lvl="3"/>
            <a:r>
              <a:rPr lang="nl-NL" dirty="0"/>
              <a:t>art. 6:198 BW (zaakwaarneming)</a:t>
            </a:r>
          </a:p>
          <a:p>
            <a:pPr lvl="3"/>
            <a:r>
              <a:rPr lang="nl-NL" dirty="0" err="1"/>
              <a:t>HvJ</a:t>
            </a:r>
            <a:r>
              <a:rPr lang="nl-NL" dirty="0"/>
              <a:t> NJ 2018/125 (vaccin) (</a:t>
            </a:r>
            <a:r>
              <a:rPr lang="nl-NL" b="1" u="sng" dirty="0"/>
              <a:t>vraag c</a:t>
            </a:r>
            <a:r>
              <a:rPr lang="nl-NL" dirty="0"/>
              <a:t>); of</a:t>
            </a:r>
          </a:p>
          <a:p>
            <a:pPr lvl="2"/>
            <a:r>
              <a:rPr lang="nl-NL" dirty="0"/>
              <a:t>Lusten dader (‘free </a:t>
            </a:r>
            <a:r>
              <a:rPr lang="nl-NL" dirty="0" err="1"/>
              <a:t>riding</a:t>
            </a:r>
            <a:r>
              <a:rPr lang="nl-NL" dirty="0"/>
              <a:t>’): </a:t>
            </a:r>
          </a:p>
          <a:p>
            <a:pPr lvl="3"/>
            <a:r>
              <a:rPr lang="nl-NL" dirty="0" err="1"/>
              <a:t>artt</a:t>
            </a:r>
            <a:r>
              <a:rPr lang="nl-NL" dirty="0"/>
              <a:t>. 6:104, 78 BW (winstafdracht)</a:t>
            </a:r>
          </a:p>
          <a:p>
            <a:pPr lvl="3"/>
            <a:r>
              <a:rPr lang="nl-NL" dirty="0"/>
              <a:t>art. 6:166 BW (groepsaansprakelijkheid)</a:t>
            </a:r>
          </a:p>
          <a:p>
            <a:pPr lvl="3"/>
            <a:r>
              <a:rPr lang="nl-NL" dirty="0" err="1"/>
              <a:t>artt</a:t>
            </a:r>
            <a:r>
              <a:rPr lang="nl-NL" dirty="0"/>
              <a:t>. 6:169-172 BW (kwalitatieve aansprakelijkheid)</a:t>
            </a:r>
          </a:p>
          <a:p>
            <a:pPr lvl="3"/>
            <a:r>
              <a:rPr lang="nl-NL" dirty="0"/>
              <a:t>‘nieuwe risico’s’: Kernenergie, AI, robotica</a:t>
            </a:r>
          </a:p>
          <a:p>
            <a:pPr lvl="3"/>
            <a:r>
              <a:rPr lang="nl-NL" dirty="0"/>
              <a:t>marktordening: HR NJ 2014/201 (WOL); HR NJ 2012/182, t.o. 5.2.2: ‘onnodige risico’s’ (</a:t>
            </a:r>
            <a:r>
              <a:rPr lang="nl-NL" dirty="0" err="1"/>
              <a:t>Aandelenlease</a:t>
            </a:r>
            <a:r>
              <a:rPr lang="nl-NL" dirty="0"/>
              <a:t>) (</a:t>
            </a:r>
            <a:r>
              <a:rPr lang="nl-NL" b="1" u="sng" dirty="0"/>
              <a:t>vraag d</a:t>
            </a:r>
            <a:r>
              <a:rPr lang="nl-NL" dirty="0"/>
              <a:t>)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E904-C121-477E-B2B0-923493BF220C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018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III. Collectieve gevolgen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b="1" dirty="0"/>
              <a:t>Schade</a:t>
            </a:r>
            <a:r>
              <a:rPr lang="nl-NL" dirty="0"/>
              <a:t> bestaat uit evenredige vergoeding</a:t>
            </a:r>
          </a:p>
          <a:p>
            <a:pPr lvl="2"/>
            <a:r>
              <a:rPr lang="nl-NL" dirty="0"/>
              <a:t> Zuivere risicoaansprakelijkheid:</a:t>
            </a:r>
          </a:p>
          <a:p>
            <a:pPr lvl="3"/>
            <a:r>
              <a:rPr lang="nl-NL" dirty="0"/>
              <a:t>Voorbeeld: HR NJ 2020/319 (NAM/Eisers): ‘art. 6:177a BW: bewijs, niet twijfel’ (mijn vertaling: </a:t>
            </a:r>
            <a:r>
              <a:rPr lang="nl-NL" dirty="0" err="1"/>
              <a:t>égalité</a:t>
            </a:r>
            <a:r>
              <a:rPr lang="nl-NL" dirty="0"/>
              <a:t>)</a:t>
            </a:r>
          </a:p>
          <a:p>
            <a:pPr lvl="3"/>
            <a:r>
              <a:rPr lang="nl-NL" dirty="0"/>
              <a:t>Vgl. HR NJ 1999/145 (</a:t>
            </a:r>
            <a:r>
              <a:rPr lang="nl-NL" dirty="0" err="1"/>
              <a:t>Wrongful</a:t>
            </a:r>
            <a:r>
              <a:rPr lang="nl-NL" dirty="0"/>
              <a:t> </a:t>
            </a:r>
            <a:r>
              <a:rPr lang="nl-NL" dirty="0" err="1"/>
              <a:t>birth</a:t>
            </a:r>
            <a:r>
              <a:rPr lang="nl-NL" dirty="0"/>
              <a:t>), HR NJ 2006/606 (</a:t>
            </a:r>
            <a:r>
              <a:rPr lang="nl-NL" dirty="0" err="1"/>
              <a:t>Wrongful</a:t>
            </a:r>
            <a:r>
              <a:rPr lang="nl-NL" dirty="0"/>
              <a:t> life) volledige bijdrage in verband met noodzakelijk vertrouwen in de gezondheidszorg (mijn mening: de gegeven motivering is niet onderscheidend)</a:t>
            </a:r>
            <a:endParaRPr lang="nl-NL" i="1" dirty="0"/>
          </a:p>
          <a:p>
            <a:pPr lvl="3"/>
            <a:r>
              <a:rPr lang="nl-NL" dirty="0"/>
              <a:t>Vgl. HR NJ 2021/36 (strafvorderlijk optreden) geen bijdrage omdat geen noodzaak, gezien de scheiding civielrecht – strafrecht </a:t>
            </a:r>
          </a:p>
          <a:p>
            <a:pPr lvl="2"/>
            <a:r>
              <a:rPr lang="nl-NL" dirty="0" err="1"/>
              <a:t>Kansschade</a:t>
            </a:r>
            <a:r>
              <a:rPr lang="nl-NL" dirty="0"/>
              <a:t> / proportionele aansprakelijkheid</a:t>
            </a:r>
          </a:p>
          <a:p>
            <a:pPr lvl="3"/>
            <a:r>
              <a:rPr lang="nl-NL" dirty="0"/>
              <a:t>Voorbeeld: HR NJ 2011/250 (</a:t>
            </a:r>
            <a:r>
              <a:rPr lang="nl-NL" dirty="0" err="1"/>
              <a:t>Nefalit</a:t>
            </a:r>
            <a:r>
              <a:rPr lang="nl-NL" dirty="0"/>
              <a:t>/</a:t>
            </a:r>
            <a:r>
              <a:rPr lang="nl-NL" dirty="0" err="1"/>
              <a:t>Karamus</a:t>
            </a:r>
            <a:r>
              <a:rPr lang="nl-NL" dirty="0"/>
              <a:t>): ‘onaanvaardbaar’ (mijn vertaling: collectieve noodzaak) (</a:t>
            </a:r>
            <a:r>
              <a:rPr lang="nl-NL" b="1" u="sng" dirty="0"/>
              <a:t>vraag e</a:t>
            </a:r>
            <a:r>
              <a:rPr lang="nl-NL" dirty="0"/>
              <a:t>)</a:t>
            </a:r>
          </a:p>
          <a:p>
            <a:pPr lvl="3"/>
            <a:r>
              <a:rPr lang="nl-NL" dirty="0"/>
              <a:t>Vgl. art. 6:10 BW ‘bijdragen’ hoofdelijke debiteuren in verband met gedeeld verhaal risico</a:t>
            </a:r>
          </a:p>
          <a:p>
            <a:pPr lvl="3"/>
            <a:r>
              <a:rPr lang="nl-NL" dirty="0"/>
              <a:t>Vgl. </a:t>
            </a:r>
            <a:r>
              <a:rPr lang="nl-NL" dirty="0" err="1"/>
              <a:t>artt</a:t>
            </a:r>
            <a:r>
              <a:rPr lang="nl-NL" dirty="0"/>
              <a:t>. 237-240 Rv ‘bijdragen’ proceskosten in verband met gedeeld belang bij </a:t>
            </a:r>
            <a:r>
              <a:rPr lang="nl-NL" i="1" dirty="0"/>
              <a:t>access </a:t>
            </a:r>
            <a:r>
              <a:rPr lang="nl-NL" i="1" dirty="0" err="1"/>
              <a:t>to</a:t>
            </a:r>
            <a:r>
              <a:rPr lang="nl-NL" i="1" dirty="0"/>
              <a:t> </a:t>
            </a:r>
            <a:r>
              <a:rPr lang="nl-NL" i="1" dirty="0" err="1"/>
              <a:t>justice</a:t>
            </a:r>
            <a:endParaRPr lang="nl-NL" i="1" dirty="0"/>
          </a:p>
          <a:p>
            <a:pPr lvl="3"/>
            <a:r>
              <a:rPr lang="nl-NL" dirty="0"/>
              <a:t>Vgl. HR NJ 1981/456 (Heesch Reijs) </a:t>
            </a:r>
            <a:r>
              <a:rPr lang="nl-NL" dirty="0" err="1"/>
              <a:t>kansschade</a:t>
            </a:r>
            <a:r>
              <a:rPr lang="nl-NL" dirty="0"/>
              <a:t> in verband met gedeeld belang van goed werking openbaar bestuur</a:t>
            </a:r>
          </a:p>
          <a:p>
            <a:pPr lvl="3"/>
            <a:r>
              <a:rPr lang="nl-NL" dirty="0"/>
              <a:t>Vgl. HR NJ 1998/257 (</a:t>
            </a:r>
            <a:r>
              <a:rPr lang="nl-NL" dirty="0" err="1"/>
              <a:t>Baijings</a:t>
            </a:r>
            <a:r>
              <a:rPr lang="nl-NL" dirty="0"/>
              <a:t>/H) </a:t>
            </a:r>
            <a:r>
              <a:rPr lang="nl-NL" dirty="0" err="1"/>
              <a:t>kansschade</a:t>
            </a:r>
            <a:r>
              <a:rPr lang="nl-NL" dirty="0"/>
              <a:t> in verband met gedeeld belang bij ‘trial’/rechtsbescherming</a:t>
            </a:r>
          </a:p>
          <a:p>
            <a:pPr lvl="3"/>
            <a:r>
              <a:rPr lang="nl-NL" dirty="0"/>
              <a:t>Vgl. HR NJ 2019/356 (Staat/</a:t>
            </a:r>
            <a:r>
              <a:rPr lang="nl-NL" dirty="0" err="1"/>
              <a:t>Sebrenica</a:t>
            </a:r>
            <a:r>
              <a:rPr lang="nl-NL" dirty="0"/>
              <a:t>) </a:t>
            </a:r>
            <a:r>
              <a:rPr lang="nl-NL" dirty="0" err="1"/>
              <a:t>kansschade</a:t>
            </a:r>
            <a:r>
              <a:rPr lang="nl-NL" dirty="0"/>
              <a:t> in verband met gedeeld belang bij erkenning van dit leed</a:t>
            </a:r>
          </a:p>
          <a:p>
            <a:pPr lvl="3"/>
            <a:endParaRPr lang="nl-NL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E904-C121-477E-B2B0-923493BF220C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2824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“Bekijk het eens van de andere kant” of “omgekeerde richting”: </a:t>
            </a:r>
            <a:br>
              <a:rPr lang="nl-NL" sz="2000" dirty="0"/>
            </a:br>
            <a:r>
              <a:rPr lang="nl-NL" sz="2000" dirty="0"/>
              <a:t>de schade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individuele of meer algemene gevolgen geven onderscheidende betekenis aan het ‘doel’ van de handeling:</a:t>
            </a:r>
          </a:p>
          <a:p>
            <a:endParaRPr lang="nl-NL" dirty="0"/>
          </a:p>
          <a:p>
            <a:r>
              <a:rPr lang="nl-NL" dirty="0"/>
              <a:t>Schade als voorzienbaar gevolg:</a:t>
            </a:r>
          </a:p>
          <a:p>
            <a:pPr lvl="1"/>
            <a:r>
              <a:rPr lang="nl-NL" dirty="0"/>
              <a:t>Doel werkt individueel begrenzend (b.v. noodweer)</a:t>
            </a:r>
          </a:p>
          <a:p>
            <a:pPr lvl="1"/>
            <a:endParaRPr lang="nl-NL" dirty="0"/>
          </a:p>
          <a:p>
            <a:r>
              <a:rPr lang="nl-NL" dirty="0"/>
              <a:t>Schade als ‘typisch gevolg’:</a:t>
            </a:r>
          </a:p>
          <a:p>
            <a:pPr lvl="1"/>
            <a:r>
              <a:rPr lang="nl-NL" dirty="0"/>
              <a:t>Doel werkt collectief begrenzend (b.v. hinder, sport &amp; spel, relativiteit)</a:t>
            </a:r>
          </a:p>
          <a:p>
            <a:pPr lvl="1"/>
            <a:endParaRPr lang="nl-NL" dirty="0"/>
          </a:p>
          <a:p>
            <a:r>
              <a:rPr lang="nl-NL" dirty="0"/>
              <a:t>Schade als evenredigheidsvergoeding:</a:t>
            </a:r>
          </a:p>
          <a:p>
            <a:pPr lvl="1"/>
            <a:r>
              <a:rPr lang="nl-NL" dirty="0"/>
              <a:t>Doel werkt verruimend (b.v. rechtmatige daad, zuivere risicoaansprakelijkheid, </a:t>
            </a:r>
            <a:r>
              <a:rPr lang="nl-NL" dirty="0" err="1"/>
              <a:t>kansschade</a:t>
            </a:r>
            <a:r>
              <a:rPr lang="nl-NL" dirty="0"/>
              <a:t>/proportionele aansprakelijkheid)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E904-C121-477E-B2B0-923493BF220C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0136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“Bekijk het eens van de andere kant” of “omgekeerde richting”: </a:t>
            </a:r>
            <a:br>
              <a:rPr lang="nl-NL" sz="2000" dirty="0"/>
            </a:br>
            <a:r>
              <a:rPr lang="nl-NL" sz="2000" dirty="0"/>
              <a:t>de schade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Ten slotte:</a:t>
            </a:r>
          </a:p>
          <a:p>
            <a:endParaRPr lang="nl-NL" dirty="0"/>
          </a:p>
          <a:p>
            <a:pPr lvl="1"/>
            <a:r>
              <a:rPr lang="nl-NL" dirty="0"/>
              <a:t>‘Collectieve gevolgen’ klinkt voor civilisten onwennig (‘</a:t>
            </a:r>
            <a:r>
              <a:rPr lang="nl-NL" i="1" dirty="0"/>
              <a:t>policy </a:t>
            </a:r>
            <a:r>
              <a:rPr lang="nl-NL" i="1" dirty="0" err="1"/>
              <a:t>reasons</a:t>
            </a:r>
            <a:r>
              <a:rPr lang="nl-NL" dirty="0"/>
              <a:t>’):</a:t>
            </a:r>
          </a:p>
          <a:p>
            <a:pPr lvl="2"/>
            <a:r>
              <a:rPr lang="nl-NL" dirty="0"/>
              <a:t>Maar rechters doen het al (vgl. HR NJ 1989, 743; Kalimijnen) (</a:t>
            </a:r>
            <a:r>
              <a:rPr lang="nl-NL" b="1" u="sng" dirty="0"/>
              <a:t>vraag f</a:t>
            </a:r>
            <a:r>
              <a:rPr lang="nl-NL" dirty="0"/>
              <a:t>)</a:t>
            </a:r>
          </a:p>
          <a:p>
            <a:pPr lvl="1"/>
            <a:endParaRPr lang="nl-NL" dirty="0"/>
          </a:p>
          <a:p>
            <a:pPr lvl="2"/>
            <a:endParaRPr lang="nl-NL" dirty="0"/>
          </a:p>
          <a:p>
            <a:pPr lvl="2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E904-C121-477E-B2B0-923493BF220C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624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“Bekijk het eens van de andere kant” of “omgekeerde richting”: </a:t>
            </a:r>
            <a:br>
              <a:rPr lang="nl-NL" sz="2000" dirty="0"/>
            </a:br>
            <a:r>
              <a:rPr lang="nl-NL" sz="2000" dirty="0"/>
              <a:t>de schade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Ten slotte:</a:t>
            </a:r>
          </a:p>
          <a:p>
            <a:pPr marL="180975" lvl="1" indent="0">
              <a:buNone/>
            </a:pPr>
            <a:endParaRPr lang="nl-NL" dirty="0"/>
          </a:p>
          <a:p>
            <a:pPr lvl="1"/>
            <a:r>
              <a:rPr lang="nl-NL" dirty="0"/>
              <a:t>Als we de ‘</a:t>
            </a:r>
            <a:r>
              <a:rPr lang="nl-NL"/>
              <a:t>collectieve gevolgen’ </a:t>
            </a:r>
            <a:r>
              <a:rPr lang="nl-NL" dirty="0"/>
              <a:t>niet expliciet maken, komen we in de problemen:</a:t>
            </a:r>
          </a:p>
          <a:p>
            <a:pPr lvl="2"/>
            <a:r>
              <a:rPr lang="nl-NL" dirty="0"/>
              <a:t>Vgl. ‘effectieve rechtsbescherming’, HR NJ 2014/201 (WOL): niet onderscheidend</a:t>
            </a:r>
          </a:p>
          <a:p>
            <a:pPr lvl="2"/>
            <a:r>
              <a:rPr lang="nl-NL" dirty="0"/>
              <a:t>Vgl. HR 2021 (ISG/</a:t>
            </a:r>
            <a:r>
              <a:rPr lang="nl-NL" dirty="0" err="1"/>
              <a:t>Natwest</a:t>
            </a:r>
            <a:r>
              <a:rPr lang="nl-NL" dirty="0"/>
              <a:t>): </a:t>
            </a:r>
            <a:r>
              <a:rPr lang="nl-NL" dirty="0" err="1"/>
              <a:t>kansschade</a:t>
            </a:r>
            <a:endParaRPr lang="nl-NL" dirty="0"/>
          </a:p>
          <a:p>
            <a:pPr lvl="3"/>
            <a:r>
              <a:rPr lang="nl-NL" dirty="0"/>
              <a:t>mijn mening: fout. Onduidelijk welk ‘gedeeld belang’ hier speelt</a:t>
            </a:r>
          </a:p>
          <a:p>
            <a:pPr lvl="2"/>
            <a:r>
              <a:rPr lang="nl-NL" dirty="0"/>
              <a:t>Vgl. HR NJ 2006/147 (Hertel/Lugt): combi omkeringsregel en art. 6:99 BW</a:t>
            </a:r>
          </a:p>
          <a:p>
            <a:pPr lvl="3"/>
            <a:r>
              <a:rPr lang="nl-NL" dirty="0"/>
              <a:t>mijn mening: fout. Feitelijk onmogelijk</a:t>
            </a:r>
          </a:p>
          <a:p>
            <a:pPr lvl="2"/>
            <a:r>
              <a:rPr lang="nl-NL" dirty="0"/>
              <a:t>Vgl. HR NJ 2006/430 (TBS-proefverlof): ‘geen onevenredig omdat in dit geval niet-voorzienbaar’</a:t>
            </a:r>
          </a:p>
          <a:p>
            <a:pPr lvl="3"/>
            <a:r>
              <a:rPr lang="nl-NL" dirty="0"/>
              <a:t>mijn mening: fout. Gaat om algemene </a:t>
            </a:r>
            <a:r>
              <a:rPr lang="nl-NL" dirty="0" err="1"/>
              <a:t>voorzienbaarheid</a:t>
            </a:r>
            <a:endParaRPr lang="nl-NL" dirty="0"/>
          </a:p>
          <a:p>
            <a:pPr lvl="2"/>
            <a:r>
              <a:rPr lang="nl-NL" dirty="0"/>
              <a:t>Vgl. HR NJ 2020/41 (Urgenda), Rb. Den Haag 26 mei 2021 (Shell)</a:t>
            </a:r>
          </a:p>
          <a:p>
            <a:pPr lvl="3"/>
            <a:r>
              <a:rPr lang="nl-NL" dirty="0"/>
              <a:t>mijn mening: kelderluikcriteria onvoldoende onderscheiden</a:t>
            </a:r>
          </a:p>
          <a:p>
            <a:pPr lvl="2"/>
            <a:r>
              <a:rPr lang="nl-NL" dirty="0"/>
              <a:t>Vgl. stikstofdebat (Rabobank), gaswinning (NAM), ‘1,5 graadplicht’ (financiële sector) (</a:t>
            </a:r>
            <a:r>
              <a:rPr lang="nl-NL" b="1" u="sng" dirty="0"/>
              <a:t>vraag g</a:t>
            </a:r>
            <a:r>
              <a:rPr lang="nl-NL" dirty="0"/>
              <a:t>)</a:t>
            </a:r>
          </a:p>
          <a:p>
            <a:pPr lvl="3"/>
            <a:r>
              <a:rPr lang="nl-NL" dirty="0"/>
              <a:t>mijn mening: falende publieke afweging gaat ten koste van private belangen (‘transitierisico’)  </a:t>
            </a:r>
          </a:p>
          <a:p>
            <a:pPr lvl="2"/>
            <a:endParaRPr lang="nl-NL" dirty="0"/>
          </a:p>
          <a:p>
            <a:pPr lvl="2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E904-C121-477E-B2B0-923493BF220C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725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Enkele vragen: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a. Wat bedoelen we met ‘omkeringsregel’?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b. Bestaat verschil tussen subsidiariteit en proportionaliteit?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c. Behoren de restrisico’s van het COVID vaccin tot het algemeen levensrisico?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d. Waarom aansprakelijk voor een ‘onnodig’ (niet-objectief) risico?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e. Wanneer is </a:t>
            </a:r>
            <a:r>
              <a:rPr lang="nl-NL" dirty="0" err="1"/>
              <a:t>kansschade</a:t>
            </a:r>
            <a:r>
              <a:rPr lang="nl-NL" dirty="0"/>
              <a:t>/proportionele aansprakelijkheid gerechtvaardigd?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f. Welke rol heeft de civiele rechter bij dit soort vragen?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g. Zijn bedrijven die zich niet aan de 1,5-graad doelstelling houden, aansprakelijk?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E904-C121-477E-B2B0-923493BF220C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7419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“Bekijk het eens van de andere kant” of “omgekeerde richting”: </a:t>
            </a:r>
            <a:br>
              <a:rPr lang="nl-NL" sz="2000" dirty="0"/>
            </a:br>
            <a:r>
              <a:rPr lang="nl-NL" sz="2000" dirty="0"/>
              <a:t>de schade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type belangen, waaronder de ‘schade’, geeft onderscheidende betekenis aan het ‘doel’ van de handeling</a:t>
            </a:r>
          </a:p>
          <a:p>
            <a:pPr marL="0" indent="0">
              <a:buNone/>
            </a:pPr>
            <a:endParaRPr lang="nl-NL" sz="1600" dirty="0"/>
          </a:p>
          <a:p>
            <a:r>
              <a:rPr lang="nl-NL" dirty="0"/>
              <a:t>Zorgvuldigheidsnorm bestaat uit twee toetsen (Rutten, 1979):</a:t>
            </a:r>
          </a:p>
          <a:p>
            <a:pPr lvl="1"/>
            <a:r>
              <a:rPr lang="nl-NL" dirty="0"/>
              <a:t>Gevaarzetting (Kelderluikcriteria)</a:t>
            </a:r>
          </a:p>
          <a:p>
            <a:pPr lvl="1"/>
            <a:r>
              <a:rPr lang="nl-NL" dirty="0"/>
              <a:t>Belangenafweging</a:t>
            </a:r>
          </a:p>
          <a:p>
            <a:endParaRPr lang="nl-NL" dirty="0"/>
          </a:p>
          <a:p>
            <a:r>
              <a:rPr lang="nl-NL" dirty="0"/>
              <a:t>Er zijn twee typen belangenafweging:</a:t>
            </a:r>
          </a:p>
          <a:p>
            <a:pPr lvl="1"/>
            <a:r>
              <a:rPr lang="nl-NL" dirty="0"/>
              <a:t>Individuele gevolgen</a:t>
            </a:r>
          </a:p>
          <a:p>
            <a:pPr lvl="1"/>
            <a:r>
              <a:rPr lang="nl-NL" dirty="0"/>
              <a:t>Collectieve gevolgen</a:t>
            </a:r>
          </a:p>
          <a:p>
            <a:pPr marL="180975" lvl="1" indent="0">
              <a:buNone/>
            </a:pPr>
            <a:endParaRPr lang="nl-N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E904-C121-477E-B2B0-923493BF220C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6955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“Bekijk het eens van de andere kant” of “omgekeerde richting”: </a:t>
            </a:r>
            <a:br>
              <a:rPr lang="nl-NL" sz="2000" dirty="0"/>
            </a:br>
            <a:r>
              <a:rPr lang="nl-NL" sz="2000" dirty="0"/>
              <a:t>de schade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Idealiter denken we in drie gevalstypen:</a:t>
            </a:r>
            <a:endParaRPr lang="nl-NL" sz="1600" dirty="0"/>
          </a:p>
          <a:p>
            <a:endParaRPr lang="nl-NL" sz="1800" dirty="0"/>
          </a:p>
          <a:p>
            <a:pPr lvl="1"/>
            <a:r>
              <a:rPr lang="nl-NL" dirty="0"/>
              <a:t>I. Gevaarzetting:</a:t>
            </a:r>
          </a:p>
          <a:p>
            <a:pPr lvl="2"/>
            <a:r>
              <a:rPr lang="nl-NL" dirty="0"/>
              <a:t>Gemiddelde mens, transparantie, </a:t>
            </a:r>
            <a:r>
              <a:rPr lang="nl-NL" i="1" dirty="0"/>
              <a:t>level </a:t>
            </a:r>
            <a:r>
              <a:rPr lang="nl-NL" i="1" dirty="0" err="1"/>
              <a:t>playing</a:t>
            </a:r>
            <a:r>
              <a:rPr lang="nl-NL" i="1" dirty="0"/>
              <a:t> field</a:t>
            </a:r>
          </a:p>
          <a:p>
            <a:pPr lvl="2"/>
            <a:r>
              <a:rPr lang="nl-NL" dirty="0"/>
              <a:t>P x L &gt; B</a:t>
            </a:r>
          </a:p>
          <a:p>
            <a:endParaRPr lang="nl-NL" dirty="0"/>
          </a:p>
          <a:p>
            <a:pPr lvl="1"/>
            <a:r>
              <a:rPr lang="nl-NL" dirty="0"/>
              <a:t>II. Individuele gevolgen:</a:t>
            </a:r>
          </a:p>
          <a:p>
            <a:pPr lvl="2"/>
            <a:r>
              <a:rPr lang="nl-NL" dirty="0"/>
              <a:t>Niet-gemiddelde mens, in-transparantie, (begin van) ‘</a:t>
            </a:r>
            <a:r>
              <a:rPr lang="nl-NL" dirty="0" err="1"/>
              <a:t>marktfalen</a:t>
            </a:r>
            <a:r>
              <a:rPr lang="nl-NL" dirty="0"/>
              <a:t>’</a:t>
            </a:r>
          </a:p>
          <a:p>
            <a:pPr lvl="2"/>
            <a:r>
              <a:rPr lang="nl-NL" dirty="0" err="1"/>
              <a:t>Laedens</a:t>
            </a:r>
            <a:r>
              <a:rPr lang="nl-NL" dirty="0"/>
              <a:t>, benadeelde (en derde(n))</a:t>
            </a:r>
          </a:p>
          <a:p>
            <a:endParaRPr lang="nl-NL" dirty="0"/>
          </a:p>
          <a:p>
            <a:pPr lvl="1"/>
            <a:r>
              <a:rPr lang="nl-NL" dirty="0"/>
              <a:t>III. Collectieve gevolgen:</a:t>
            </a:r>
          </a:p>
          <a:p>
            <a:pPr lvl="2"/>
            <a:r>
              <a:rPr lang="nl-NL" dirty="0"/>
              <a:t>Deelgenoten, noodzaak, nadeel én voordeel</a:t>
            </a:r>
          </a:p>
          <a:p>
            <a:pPr lvl="2"/>
            <a:r>
              <a:rPr lang="nl-NL" dirty="0"/>
              <a:t>{A} &lt; {L} </a:t>
            </a:r>
          </a:p>
          <a:p>
            <a:pPr marL="180975" lvl="1" indent="0">
              <a:buNone/>
            </a:pPr>
            <a:endParaRPr lang="nl-NL" sz="1600" dirty="0"/>
          </a:p>
          <a:p>
            <a:pPr marL="180975" lvl="1" indent="0">
              <a:buNone/>
            </a:pPr>
            <a:endParaRPr lang="nl-NL" sz="1600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E904-C121-477E-B2B0-923493BF220C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76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I. Gevaarzetting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/>
              <a:t>Gemiddelde mens, transparantie, </a:t>
            </a:r>
            <a:r>
              <a:rPr lang="nl-NL" i="1" dirty="0"/>
              <a:t>level </a:t>
            </a:r>
            <a:r>
              <a:rPr lang="nl-NL" i="1" dirty="0" err="1"/>
              <a:t>playing</a:t>
            </a:r>
            <a:r>
              <a:rPr lang="nl-NL" i="1" dirty="0"/>
              <a:t> field</a:t>
            </a:r>
            <a:endParaRPr lang="nl-NL" dirty="0"/>
          </a:p>
          <a:p>
            <a:pPr lvl="1"/>
            <a:r>
              <a:rPr lang="nl-NL" b="1" dirty="0"/>
              <a:t>Norm</a:t>
            </a:r>
            <a:r>
              <a:rPr lang="nl-NL" dirty="0"/>
              <a:t> bestaat uit ‘P x L &gt; B’</a:t>
            </a:r>
          </a:p>
          <a:p>
            <a:pPr lvl="2"/>
            <a:r>
              <a:rPr lang="nl-NL" dirty="0"/>
              <a:t>Normale zorgvuldigheid, nakoming </a:t>
            </a:r>
          </a:p>
          <a:p>
            <a:pPr lvl="3"/>
            <a:r>
              <a:rPr lang="nl-NL" dirty="0"/>
              <a:t>Risico van alledag: goed verzekerbaar</a:t>
            </a:r>
          </a:p>
          <a:p>
            <a:pPr lvl="3"/>
            <a:r>
              <a:rPr lang="nl-NL" dirty="0"/>
              <a:t>HR NJ 2006/478 (pseudo-gevolmachtigde: ‘maatschappelijk verkeer is nakoming gebruikelijk’) </a:t>
            </a:r>
          </a:p>
          <a:p>
            <a:pPr lvl="1"/>
            <a:r>
              <a:rPr lang="nl-NL" b="1" dirty="0"/>
              <a:t>Schade</a:t>
            </a:r>
            <a:r>
              <a:rPr lang="nl-NL" dirty="0"/>
              <a:t> bestaat uit voorzienbare gevolgen</a:t>
            </a:r>
          </a:p>
          <a:p>
            <a:pPr lvl="2"/>
            <a:r>
              <a:rPr lang="nl-NL" dirty="0"/>
              <a:t>Onmiddellijk dreigend gevaar (art. 6:96 lid 2 sub a BW)</a:t>
            </a:r>
          </a:p>
          <a:p>
            <a:pPr lvl="2"/>
            <a:r>
              <a:rPr lang="nl-NL" dirty="0"/>
              <a:t>Omkeringsregel (</a:t>
            </a:r>
            <a:r>
              <a:rPr lang="nl-NL" b="1" u="sng" dirty="0"/>
              <a:t>vraag a</a:t>
            </a:r>
            <a:r>
              <a:rPr lang="nl-NL" dirty="0"/>
              <a:t>), als ervaringsfeit </a:t>
            </a:r>
          </a:p>
          <a:p>
            <a:pPr lvl="3"/>
            <a:r>
              <a:rPr lang="nl-NL" dirty="0"/>
              <a:t>mijn mening: ‘in het algemeen aanmerkelijk wordt vergroot’, HR NJ 2004/305 is juist</a:t>
            </a:r>
          </a:p>
          <a:p>
            <a:pPr lvl="2"/>
            <a:r>
              <a:rPr lang="nl-NL" dirty="0"/>
              <a:t>Vervangende schadevergoeding (art. 6:87 BW)</a:t>
            </a:r>
          </a:p>
          <a:p>
            <a:pPr lvl="2"/>
            <a:r>
              <a:rPr lang="nl-NL" dirty="0"/>
              <a:t>Positief </a:t>
            </a:r>
            <a:r>
              <a:rPr lang="nl-NL" dirty="0" err="1"/>
              <a:t>contractsbelang</a:t>
            </a:r>
            <a:r>
              <a:rPr lang="nl-NL" dirty="0"/>
              <a:t> (art. 6:96 lid 1 BW) </a:t>
            </a:r>
          </a:p>
          <a:p>
            <a:pPr lvl="2"/>
            <a:r>
              <a:rPr lang="nl-NL" dirty="0"/>
              <a:t>Verplaatste schade (</a:t>
            </a:r>
            <a:r>
              <a:rPr lang="nl-NL" dirty="0" err="1"/>
              <a:t>artt</a:t>
            </a:r>
            <a:r>
              <a:rPr lang="nl-NL" dirty="0"/>
              <a:t>. 6:107, 107a BW) </a:t>
            </a:r>
          </a:p>
          <a:p>
            <a:pPr lvl="2"/>
            <a:r>
              <a:rPr lang="nl-NL" dirty="0"/>
              <a:t>Passing-on (art. 6:193q BW)</a:t>
            </a:r>
          </a:p>
          <a:p>
            <a:pPr lvl="2"/>
            <a:endParaRPr lang="nl-NL" dirty="0"/>
          </a:p>
          <a:p>
            <a:pPr marL="180975" lvl="1" indent="0">
              <a:buNone/>
            </a:pPr>
            <a:endParaRPr lang="nl-NL" sz="1600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E904-C121-477E-B2B0-923493BF220C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3713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I. Gevaarzetting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b="1" dirty="0"/>
              <a:t>Doel</a:t>
            </a:r>
            <a:r>
              <a:rPr lang="nl-NL" dirty="0"/>
              <a:t> werkt individueel begrenzend:</a:t>
            </a:r>
          </a:p>
          <a:p>
            <a:pPr lvl="2"/>
            <a:r>
              <a:rPr lang="nl-NL" dirty="0"/>
              <a:t>Individuele rechtvaardiging (Franke)</a:t>
            </a:r>
          </a:p>
          <a:p>
            <a:pPr lvl="1"/>
            <a:r>
              <a:rPr lang="nl-NL" dirty="0"/>
              <a:t>Autonomie bepalend</a:t>
            </a:r>
          </a:p>
          <a:p>
            <a:pPr lvl="1"/>
            <a:r>
              <a:rPr lang="nl-NL" dirty="0"/>
              <a:t>Subsidiariteit: “onzorgvuldig, als minder schadelijk middel mogelijk” </a:t>
            </a:r>
          </a:p>
          <a:p>
            <a:pPr lvl="2"/>
            <a:r>
              <a:rPr lang="nl-NL" dirty="0"/>
              <a:t>“wat mogelijk is, moet” (Hartlief, HR Brandbare loods: “kunnen is nog niet moeten”)</a:t>
            </a:r>
          </a:p>
          <a:p>
            <a:pPr marL="180975" lvl="1" indent="0">
              <a:buNone/>
            </a:pPr>
            <a:endParaRPr lang="nl-NL" sz="1600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E904-C121-477E-B2B0-923493BF220C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568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II. Individuele gevolgen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/>
              <a:t>Als niet-gemiddelde mens, in-transparantie, (begin van) ‘</a:t>
            </a:r>
            <a:r>
              <a:rPr lang="nl-NL" dirty="0" err="1"/>
              <a:t>marktfalen</a:t>
            </a:r>
            <a:r>
              <a:rPr lang="nl-NL" dirty="0"/>
              <a:t>’</a:t>
            </a:r>
          </a:p>
          <a:p>
            <a:pPr lvl="2"/>
            <a:r>
              <a:rPr lang="nl-NL" dirty="0"/>
              <a:t>‘Rekensom’ van P, L en B niet meer mogelijk/toereikend</a:t>
            </a:r>
          </a:p>
          <a:p>
            <a:pPr lvl="1"/>
            <a:r>
              <a:rPr lang="nl-NL" b="1" dirty="0"/>
              <a:t>Norm</a:t>
            </a:r>
            <a:r>
              <a:rPr lang="nl-NL" dirty="0"/>
              <a:t> bestaat uit ‘bijzonder gevaar’</a:t>
            </a:r>
          </a:p>
          <a:p>
            <a:pPr lvl="2"/>
            <a:r>
              <a:rPr lang="nl-NL" dirty="0"/>
              <a:t>Bijzondere zorgplicht:</a:t>
            </a:r>
          </a:p>
          <a:p>
            <a:pPr lvl="3"/>
            <a:r>
              <a:rPr lang="nl-NL" dirty="0"/>
              <a:t>‘redelijk bekwaam en redelijk handelende mens’: werkgever (art. 7:658 BW), producent (art. 6:185 BW) </a:t>
            </a:r>
          </a:p>
          <a:p>
            <a:pPr lvl="3"/>
            <a:r>
              <a:rPr lang="nl-NL" dirty="0"/>
              <a:t>‘redelijkerwijs te verwachten’: opstal (art. 6:174 BW)</a:t>
            </a:r>
          </a:p>
          <a:p>
            <a:pPr lvl="1"/>
            <a:r>
              <a:rPr lang="nl-NL" b="1" dirty="0"/>
              <a:t>Schade</a:t>
            </a:r>
            <a:r>
              <a:rPr lang="nl-NL" dirty="0"/>
              <a:t> bestaat uit ‘typische gevolgen’</a:t>
            </a:r>
          </a:p>
          <a:p>
            <a:pPr lvl="2"/>
            <a:r>
              <a:rPr lang="nl-NL" dirty="0"/>
              <a:t>Als het in de norm besloten risico zich realiseert, is ‘aansprakelijkheidsverband’ in beginsel gegeven (</a:t>
            </a:r>
            <a:r>
              <a:rPr lang="nl-NL" b="1" u="sng" dirty="0"/>
              <a:t>vraag a</a:t>
            </a:r>
            <a:r>
              <a:rPr lang="nl-NL" dirty="0"/>
              <a:t>)</a:t>
            </a:r>
          </a:p>
          <a:p>
            <a:pPr lvl="3"/>
            <a:r>
              <a:rPr lang="nl-NL" dirty="0"/>
              <a:t>Arbeidsrechtelijke ‘omkeringsregel’ </a:t>
            </a:r>
          </a:p>
          <a:p>
            <a:pPr lvl="3"/>
            <a:r>
              <a:rPr lang="nl-NL" dirty="0"/>
              <a:t>Productaansprakelijkheid: ‘omkeringsregel’ (HR NJ 2020/45)</a:t>
            </a:r>
          </a:p>
          <a:p>
            <a:pPr lvl="2"/>
            <a:r>
              <a:rPr lang="nl-NL" dirty="0"/>
              <a:t>Gemist voordeel (vgl. HR NJ 2013/237)?</a:t>
            </a:r>
          </a:p>
          <a:p>
            <a:pPr lvl="2"/>
            <a:r>
              <a:rPr lang="nl-NL" dirty="0"/>
              <a:t>Gevolgschade: vervolg op ‘typische schade’ (vgl. art. 6:188 BW: betreft gevolgschade)</a:t>
            </a:r>
          </a:p>
          <a:p>
            <a:pPr lvl="2"/>
            <a:endParaRPr lang="nl-NL" dirty="0"/>
          </a:p>
          <a:p>
            <a:pPr marL="180975" lvl="1" indent="0">
              <a:buNone/>
            </a:pPr>
            <a:endParaRPr lang="nl-NL" sz="1600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E904-C121-477E-B2B0-923493BF220C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2319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II. Individuele gevolgen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b="1" dirty="0"/>
              <a:t>Doel</a:t>
            </a:r>
            <a:r>
              <a:rPr lang="nl-NL" dirty="0"/>
              <a:t> werkt collectief begrenzend:</a:t>
            </a:r>
          </a:p>
          <a:p>
            <a:pPr lvl="2"/>
            <a:r>
              <a:rPr lang="nl-NL" dirty="0"/>
              <a:t>Bijzondere zorg: relativiteit</a:t>
            </a:r>
          </a:p>
          <a:p>
            <a:pPr lvl="2"/>
            <a:r>
              <a:rPr lang="nl-NL" dirty="0"/>
              <a:t>Verlaagde zorg: geoorloofde hinder, sport &amp; spel, toezichthouders, </a:t>
            </a:r>
            <a:r>
              <a:rPr lang="nl-NL" dirty="0" err="1"/>
              <a:t>D&amp;Os</a:t>
            </a:r>
            <a:r>
              <a:rPr lang="nl-NL" dirty="0"/>
              <a:t>, beleidsvrijheid</a:t>
            </a:r>
          </a:p>
          <a:p>
            <a:pPr lvl="1"/>
            <a:r>
              <a:rPr lang="nl-NL" dirty="0"/>
              <a:t>Autonomie bepalend</a:t>
            </a:r>
          </a:p>
          <a:p>
            <a:pPr lvl="1"/>
            <a:r>
              <a:rPr lang="nl-NL" dirty="0"/>
              <a:t>Proportionaliteit: “onzorgvuldig, als wanverhouding tussen doel en middel”</a:t>
            </a:r>
          </a:p>
          <a:p>
            <a:pPr lvl="2"/>
            <a:r>
              <a:rPr lang="nl-NL" dirty="0"/>
              <a:t>Proportionaliteit aanvulling op subsidiariteit (</a:t>
            </a:r>
            <a:r>
              <a:rPr lang="nl-NL" b="1" u="sng" dirty="0"/>
              <a:t>vraag b</a:t>
            </a:r>
            <a:r>
              <a:rPr lang="nl-NL" dirty="0"/>
              <a:t>)</a:t>
            </a:r>
          </a:p>
          <a:p>
            <a:pPr marL="180975" lvl="1" indent="0">
              <a:buNone/>
            </a:pPr>
            <a:endParaRPr lang="nl-NL" sz="1600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E904-C121-477E-B2B0-923493BF220C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8630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III. Collectieve gevolgen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/>
              <a:t>Als onzeker verband tussen ‘normschending’/gebrek en schade</a:t>
            </a:r>
          </a:p>
          <a:p>
            <a:pPr lvl="2"/>
            <a:r>
              <a:rPr lang="nl-NL" dirty="0"/>
              <a:t>Toerekening van individuele gevolgen niet meer mogelijk</a:t>
            </a:r>
          </a:p>
          <a:p>
            <a:pPr lvl="1"/>
            <a:r>
              <a:rPr lang="nl-NL" b="1" dirty="0"/>
              <a:t>Doel</a:t>
            </a:r>
            <a:r>
              <a:rPr lang="nl-NL" dirty="0"/>
              <a:t> werkt verruimend:</a:t>
            </a:r>
          </a:p>
          <a:p>
            <a:pPr lvl="2"/>
            <a:r>
              <a:rPr lang="nl-NL" dirty="0"/>
              <a:t>Verdeling van individuele lasten versus gemeenschappelijk profijt</a:t>
            </a:r>
          </a:p>
          <a:p>
            <a:pPr lvl="2"/>
            <a:r>
              <a:rPr lang="nl-NL" dirty="0"/>
              <a:t>Evenredigheidsvergoeding: b.v. rechtmatige daad, zuivere risicoaansprakelijkheid, </a:t>
            </a:r>
            <a:r>
              <a:rPr lang="nl-NL" dirty="0" err="1"/>
              <a:t>égalité</a:t>
            </a:r>
            <a:r>
              <a:rPr lang="nl-NL" dirty="0"/>
              <a:t> (HR NJ 1992/638; Leffers), ‘solidariteitsheffing’</a:t>
            </a:r>
          </a:p>
          <a:p>
            <a:pPr lvl="1"/>
            <a:r>
              <a:rPr lang="nl-NL" dirty="0"/>
              <a:t>Gemeenschappelijke noodzaak (‘schaarste’)</a:t>
            </a:r>
          </a:p>
          <a:p>
            <a:pPr lvl="1"/>
            <a:r>
              <a:rPr lang="nl-NL" dirty="0"/>
              <a:t>Gaat om toestand, niet gedrag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E904-C121-477E-B2B0-923493BF220C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847778"/>
      </p:ext>
    </p:extLst>
  </p:cSld>
  <p:clrMapOvr>
    <a:masterClrMapping/>
  </p:clrMapOvr>
</p:sld>
</file>

<file path=ppt/theme/theme1.xml><?xml version="1.0" encoding="utf-8"?>
<a:theme xmlns:a="http://schemas.openxmlformats.org/drawingml/2006/main" name="NautaDutilh PPT 2018 - blue">
  <a:themeElements>
    <a:clrScheme name="NautaDutilh">
      <a:dk1>
        <a:sysClr val="windowText" lastClr="000000"/>
      </a:dk1>
      <a:lt1>
        <a:srgbClr val="FFFFFF"/>
      </a:lt1>
      <a:dk2>
        <a:srgbClr val="4071BA"/>
      </a:dk2>
      <a:lt2>
        <a:srgbClr val="D1640E"/>
      </a:lt2>
      <a:accent1>
        <a:srgbClr val="4C4D4F"/>
      </a:accent1>
      <a:accent2>
        <a:srgbClr val="001A4C"/>
      </a:accent2>
      <a:accent3>
        <a:srgbClr val="F3903B"/>
      </a:accent3>
      <a:accent4>
        <a:srgbClr val="CFC4B9"/>
      </a:accent4>
      <a:accent5>
        <a:srgbClr val="A2BFE6"/>
      </a:accent5>
      <a:accent6>
        <a:srgbClr val="F8B46B"/>
      </a:accent6>
      <a:hlink>
        <a:srgbClr val="0000FF"/>
      </a:hlink>
      <a:folHlink>
        <a:srgbClr val="800080"/>
      </a:folHlink>
    </a:clrScheme>
    <a:fontScheme name="Custom 104">
      <a:majorFont>
        <a:latin typeface="HelveticaNeue LT 45 Light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solidFill>
            <a:schemeClr val="bg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autaDutilh PPT 2020 - blue.pptx" id="{96F2A783-6032-4254-ADB2-2679AD47477E}" vid="{7042F029-1964-4B61-98AE-2E03934685A6}"/>
    </a:ext>
  </a:extLst>
</a:theme>
</file>

<file path=ppt/theme/theme2.xml><?xml version="1.0" encoding="utf-8"?>
<a:theme xmlns:a="http://schemas.openxmlformats.org/drawingml/2006/main" name="Kantoorthema">
  <a:themeElements>
    <a:clrScheme name="NautaDutilh">
      <a:dk1>
        <a:sysClr val="windowText" lastClr="000000"/>
      </a:dk1>
      <a:lt1>
        <a:srgbClr val="FFFFFF"/>
      </a:lt1>
      <a:dk2>
        <a:srgbClr val="4071BA"/>
      </a:dk2>
      <a:lt2>
        <a:srgbClr val="D1640E"/>
      </a:lt2>
      <a:accent1>
        <a:srgbClr val="4C4D4F"/>
      </a:accent1>
      <a:accent2>
        <a:srgbClr val="001A4C"/>
      </a:accent2>
      <a:accent3>
        <a:srgbClr val="F3903B"/>
      </a:accent3>
      <a:accent4>
        <a:srgbClr val="CFC4B9"/>
      </a:accent4>
      <a:accent5>
        <a:srgbClr val="A2BFE6"/>
      </a:accent5>
      <a:accent6>
        <a:srgbClr val="F8B46B"/>
      </a:accent6>
      <a:hlink>
        <a:srgbClr val="0000FF"/>
      </a:hlink>
      <a:folHlink>
        <a:srgbClr val="800080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NautaDutilh">
      <a:dk1>
        <a:sysClr val="windowText" lastClr="000000"/>
      </a:dk1>
      <a:lt1>
        <a:srgbClr val="FFFFFF"/>
      </a:lt1>
      <a:dk2>
        <a:srgbClr val="4071BA"/>
      </a:dk2>
      <a:lt2>
        <a:srgbClr val="D1640E"/>
      </a:lt2>
      <a:accent1>
        <a:srgbClr val="4C4D4F"/>
      </a:accent1>
      <a:accent2>
        <a:srgbClr val="001A4C"/>
      </a:accent2>
      <a:accent3>
        <a:srgbClr val="F3903B"/>
      </a:accent3>
      <a:accent4>
        <a:srgbClr val="CFC4B9"/>
      </a:accent4>
      <a:accent5>
        <a:srgbClr val="A2BFE6"/>
      </a:accent5>
      <a:accent6>
        <a:srgbClr val="F8B46B"/>
      </a:accent6>
      <a:hlink>
        <a:srgbClr val="0000FF"/>
      </a:hlink>
      <a:folHlink>
        <a:srgbClr val="800080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p r o p e r t i e s   x m l n s = " h t t p : / / w w w . i m a n a g e . c o m / w o r k / x m l s c h e m a " >  
     < d o c u m e n t i d > M A T T E R S ! 5 1 7 7 7 7 9 1 . 3 < / d o c u m e n t i d >  
     < s e n d e r i d > F R A N K E A 1 < / s e n d e r i d >  
     < s e n d e r e m a i l > S T I J N . F R A N K E N @ N A U T A D U T I L H . C O M < / s e n d e r e m a i l >  
     < l a s t m o d i f i e d > 2 0 2 2 - 1 2 - 1 4 T 1 0 : 5 2 : 3 2 . 0 0 0 0 0 0 0 + 0 1 : 0 0 < / l a s t m o d i f i e d >  
     < d a t a b a s e > M A T T E R S < / d a t a b a s e >  
 < / p r o p e r t i e s > 
</file>

<file path=customXml/itemProps1.xml><?xml version="1.0" encoding="utf-8"?>
<ds:datastoreItem xmlns:ds="http://schemas.openxmlformats.org/officeDocument/2006/customXml" ds:itemID="{47638609-C14A-41D8-8002-E304C4C7365F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584</TotalTime>
  <Words>1373</Words>
  <Application>Microsoft Office PowerPoint</Application>
  <PresentationFormat>Diavoorstelling (16:9)</PresentationFormat>
  <Paragraphs>168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HelveticaNeue LT 45 Light</vt:lpstr>
      <vt:lpstr>NautaDutilh PPT 2018 - blue</vt:lpstr>
      <vt:lpstr>Recht en doel</vt:lpstr>
      <vt:lpstr>Enkele vragen:</vt:lpstr>
      <vt:lpstr>“Bekijk het eens van de andere kant” of “omgekeerde richting”:  de schade</vt:lpstr>
      <vt:lpstr>“Bekijk het eens van de andere kant” of “omgekeerde richting”:  de schade</vt:lpstr>
      <vt:lpstr>I. Gevaarzetting</vt:lpstr>
      <vt:lpstr>I. Gevaarzetting</vt:lpstr>
      <vt:lpstr>II. Individuele gevolgen</vt:lpstr>
      <vt:lpstr>II. Individuele gevolgen</vt:lpstr>
      <vt:lpstr>III. Collectieve gevolgen</vt:lpstr>
      <vt:lpstr>III. Collectieve gevolgen</vt:lpstr>
      <vt:lpstr>III. Collectieve gevolgen</vt:lpstr>
      <vt:lpstr>“Bekijk het eens van de andere kant” of “omgekeerde richting”:  de schade</vt:lpstr>
      <vt:lpstr>“Bekijk het eens van de andere kant” of “omgekeerde richting”:  de schade</vt:lpstr>
      <vt:lpstr>“Bekijk het eens van de andere kant” of “omgekeerde richting”:  de schade</vt:lpstr>
    </vt:vector>
  </TitlesOfParts>
  <Company>NautaDutilh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Recht en doel</dc:title>
  <dc:creator>NautaDutilh</dc:creator>
  <cp:lastModifiedBy>Marianne van der Wurf</cp:lastModifiedBy>
  <cp:revision>61</cp:revision>
  <cp:lastPrinted>2022-12-14T09:24:36Z</cp:lastPrinted>
  <dcterms:created xsi:type="dcterms:W3CDTF">2022-11-06T13:14:11Z</dcterms:created>
  <dcterms:modified xsi:type="dcterms:W3CDTF">2022-12-21T08:33:55Z</dcterms:modified>
</cp:coreProperties>
</file>